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8" r:id="rId3"/>
    <p:sldId id="273" r:id="rId4"/>
    <p:sldId id="271" r:id="rId5"/>
    <p:sldId id="279" r:id="rId6"/>
    <p:sldId id="259" r:id="rId7"/>
    <p:sldId id="287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Asim Nawaz Malik" initials="MANM" lastIdx="7" clrIdx="0">
    <p:extLst>
      <p:ext uri="{19B8F6BF-5375-455C-9EA6-DF929625EA0E}">
        <p15:presenceInfo xmlns:p15="http://schemas.microsoft.com/office/powerpoint/2012/main" userId="S-1-5-21-2995480092-607475950-1800298297-26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kb030853\Desktop\Sept\05%20-%20Graph%20-%20Sale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1476762742620134"/>
          <c:w val="0.82521089469079534"/>
          <c:h val="0.61752454554291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9F-4838-82B7-F598979B51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9F-4838-82B7-F598979B5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15474</c:v>
                </c:pt>
                <c:pt idx="1">
                  <c:v>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F-4838-82B7-F598979B51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16824</c:v>
                </c:pt>
                <c:pt idx="1">
                  <c:v>8740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F-4838-82B7-F598979B513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250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120268782506358E-2"/>
                  <c:y val="-4.715309040007404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5-4BF4-B46C-D61D696BC853}"/>
                </c:ext>
              </c:extLst>
            </c:dLbl>
            <c:dLbl>
              <c:idx val="1"/>
              <c:layout>
                <c:manualLayout>
                  <c:x val="6.0267263961124133E-3"/>
                  <c:y val="-1.543209876543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F-4838-82B7-F598979B513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187084772787611E-2"/>
                  <c:y val="-2.57201646090535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0-4CDC-A697-7BCB167ED0E4}"/>
                </c:ext>
              </c:extLst>
            </c:dLbl>
            <c:dLbl>
              <c:idx val="1"/>
              <c:layout>
                <c:manualLayout>
                  <c:x val="-5.1227174366956459E-2"/>
                  <c:y val="-4.71530904000740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77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F-4838-82B7-F598979B51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40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75673187775064332"/>
          <c:h val="5.5811461067366577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276277097307281"/>
          <c:w val="0.82521089469079534"/>
          <c:h val="0.604386806973202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660 cc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53887</c:v>
                </c:pt>
                <c:pt idx="1">
                  <c:v>23479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6-49BB-A158-4660A2661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800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22-4B2A-AF62-9AACA3D162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22-4B2A-AF62-9AACA3D162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10855</c:v>
                </c:pt>
                <c:pt idx="1">
                  <c:v>5951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49BB-A158-4660A266186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1000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43319</c:v>
                </c:pt>
                <c:pt idx="1">
                  <c:v>21131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6-49BB-A158-4660A266186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1300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1815</c:v>
                </c:pt>
                <c:pt idx="1">
                  <c:v>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6-49BB-A158-4660A266186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917372157473141E-2"/>
                  <c:y val="-1.800411522633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6-49BB-A158-4660A2661866}"/>
                </c:ext>
              </c:extLst>
            </c:dLbl>
            <c:dLbl>
              <c:idx val="1"/>
              <c:layout>
                <c:manualLayout>
                  <c:x val="5.4240537565012716E-2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A-473B-9683-3DEFD5BDE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Sheet1!$B$6:$C$6</c:f>
              <c:numCache>
                <c:formatCode>_(* #,##0_);_(* \(#,##0\);_(* "-"??_);_(@_)</c:formatCode>
                <c:ptCount val="2"/>
                <c:pt idx="0">
                  <c:v>118</c:v>
                </c:pt>
                <c:pt idx="1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6-49BB-A158-4660A2661866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106905584450097E-2"/>
                  <c:y val="5.9156378600822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3-40C4-8820-09F98F33A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Jan-Dec'21 </c:v>
                </c:pt>
                <c:pt idx="1">
                  <c:v> Jan-Dec'20 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109994</c:v>
                </c:pt>
                <c:pt idx="1">
                  <c:v>52477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3-4EE5-B965-A0231C1999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90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80076045898029702"/>
          <c:h val="4.6509550889472152E-2"/>
        </c:manualLayout>
      </c:layout>
      <c:overlay val="0"/>
      <c:spPr>
        <a:noFill/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Graph!$J$4:$J$11</cx:f>
        <cx:lvl ptCount="8">
          <cx:pt idx="0">Jan - Dec 20</cx:pt>
          <cx:pt idx="1">Quantity Variance</cx:pt>
          <cx:pt idx="2">Price Variance</cx:pt>
          <cx:pt idx="3">Spare Parts Sales</cx:pt>
          <cx:pt idx="4">Other Selling Expenses</cx:pt>
          <cx:pt idx="5">Mix Variance</cx:pt>
          <cx:pt idx="6">Dealer Commission</cx:pt>
          <cx:pt idx="7">Jan - Dec 21</cx:pt>
        </cx:lvl>
      </cx:strDim>
      <cx:numDim type="val">
        <cx:f>Graph!$K$4:$K$11</cx:f>
        <cx:lvl ptCount="8" formatCode="#,##0_ ;\-#,##0\ ">
          <cx:pt idx="0">76782</cx:pt>
          <cx:pt idx="1">83244</cx:pt>
          <cx:pt idx="2">5376</cx:pt>
          <cx:pt idx="3">1143</cx:pt>
          <cx:pt idx="4">-354</cx:pt>
          <cx:pt idx="5">-2570</cx:pt>
          <cx:pt idx="6">-3542</cx:pt>
          <cx:pt idx="7">160079</cx:pt>
        </cx:lvl>
      </cx:numDim>
    </cx:data>
  </cx:chartData>
  <cx:chart>
    <cx:title pos="t" align="ctr" overlay="0">
      <cx:tx>
        <cx:txData>
          <cx:v>SALES - TOTAL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TOTAL</a:t>
          </a:r>
        </a:p>
      </cx:txPr>
    </cx:title>
    <cx:plotArea>
      <cx:plotAreaRegion>
        <cx:series layoutId="waterfall" uniqueId="{ED0E348C-91F3-4B56-A227-6477E99A6230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0.02632</cdr:y>
    </cdr:from>
    <cdr:to>
      <cdr:x>0.79686</cdr:x>
      <cdr:y>0.15965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6124" y="129986"/>
          <a:ext cx="2502311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Motorcycle Comparison</a:t>
          </a:r>
        </a:p>
        <a:p xmlns:a="http://schemas.openxmlformats.org/drawingml/2006/main">
          <a:pPr algn="ctr"/>
          <a:r>
            <a:rPr lang="en-US" dirty="0"/>
            <a:t>15,273 </a:t>
          </a:r>
          <a:r>
            <a:rPr lang="en-US" b="1" dirty="0">
              <a:solidFill>
                <a:schemeClr val="tx1"/>
              </a:solidFill>
            </a:rPr>
            <a:t>(89.26%)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From </a:t>
          </a:r>
          <a:r>
            <a:rPr lang="en-US" b="1" dirty="0">
              <a:solidFill>
                <a:schemeClr val="tx1"/>
              </a:solidFill>
            </a:rPr>
            <a:t>17,111</a:t>
          </a:r>
          <a:r>
            <a:rPr lang="en-US" sz="1100" b="1" dirty="0">
              <a:solidFill>
                <a:schemeClr val="tx1"/>
              </a:solidFill>
            </a:rPr>
            <a:t> (2020) to </a:t>
          </a:r>
          <a:r>
            <a:rPr lang="en-US" b="1" dirty="0">
              <a:solidFill>
                <a:schemeClr val="tx1"/>
              </a:solidFill>
            </a:rPr>
            <a:t>32,384</a:t>
          </a:r>
          <a:r>
            <a:rPr lang="en-US" sz="1100" b="1" dirty="0">
              <a:solidFill>
                <a:schemeClr val="tx1"/>
              </a:solidFill>
            </a:rPr>
            <a:t> (2021)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0.21655</cdr:x>
      <cdr:y>0.04057</cdr:y>
    </cdr:from>
    <cdr:to>
      <cdr:x>0.79169</cdr:x>
      <cdr:y>0.1739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2663" y="200325"/>
          <a:ext cx="2423963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Automobile Comparison</a:t>
          </a:r>
        </a:p>
        <a:p xmlns:a="http://schemas.openxmlformats.org/drawingml/2006/main">
          <a:pPr algn="ctr"/>
          <a:r>
            <a:rPr lang="en-US" b="1" dirty="0"/>
            <a:t> 62,364 </a:t>
          </a:r>
          <a:r>
            <a:rPr lang="en-US" b="1" dirty="0">
              <a:solidFill>
                <a:schemeClr val="tx1"/>
              </a:solidFill>
            </a:rPr>
            <a:t>(</a:t>
          </a:r>
          <a:r>
            <a:rPr lang="en-US" b="1" dirty="0"/>
            <a:t>109.7%</a:t>
          </a:r>
          <a:r>
            <a:rPr lang="en-US" b="1" dirty="0">
              <a:solidFill>
                <a:schemeClr val="tx1"/>
              </a:solidFill>
            </a:rPr>
            <a:t>)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From </a:t>
          </a:r>
          <a:r>
            <a:rPr lang="en-US" b="1" dirty="0"/>
            <a:t> 56,862</a:t>
          </a:r>
          <a:r>
            <a:rPr lang="en-US" b="1" dirty="0">
              <a:solidFill>
                <a:schemeClr val="tx1"/>
              </a:solidFill>
            </a:rPr>
            <a:t>(2020) to </a:t>
          </a:r>
          <a:r>
            <a:rPr lang="en-US" b="1" dirty="0"/>
            <a:t> 119,226</a:t>
          </a:r>
          <a:r>
            <a:rPr lang="en-US" b="1" dirty="0">
              <a:solidFill>
                <a:schemeClr val="tx1"/>
              </a:solidFill>
            </a:rPr>
            <a:t>(2021)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D166D9-D848-4FBD-AF89-B6C896A2D4A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845D02-C99B-4820-877C-6AA49887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1190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46875" cy="379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46875" cy="379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1190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93FB-8D6A-4D6C-A5C7-4D0990EB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425A2-AE08-4D7B-A804-A89273E2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788A-5D74-4FE9-9A46-8D1655A0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C14E-7FEA-4DC7-BE57-30CA913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E2E4-B6BB-4AD3-98B7-6BFDA3D8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8D9-8873-4D66-B242-E332A03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C94FB-34CF-4380-988A-40B020E7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B050-1F63-48BE-958D-73849B16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66DB-D90E-4933-BC48-E27A224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805B-499D-4EBA-A403-4BE189AD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200C5-E109-42F6-974E-F3CB2B3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50B79-00CC-47B9-906E-08EEB328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3C68-46D0-4D66-B02A-E2965F1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64D6-BB1C-4687-BBCE-2057EF6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0C5E-CD25-4535-857F-2B260845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1" y="4406910"/>
            <a:ext cx="103632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1" y="2906724"/>
            <a:ext cx="10363200" cy="1500187"/>
          </a:xfrm>
        </p:spPr>
        <p:txBody>
          <a:bodyPr anchor="b"/>
          <a:lstStyle>
            <a:lvl1pPr marL="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1"/>
            <a:ext cx="5386919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6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21"/>
            <a:ext cx="5389036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6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3"/>
            <a:ext cx="4011081" cy="1162051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5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80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3"/>
            <a:ext cx="4011081" cy="46910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E8EA-12F1-4092-B767-9C89B283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335C-7AE0-47C4-982B-287D0528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AA559-4538-4716-9E81-2D992D4B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83C0-F4F1-49BD-91DF-F43CA070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6BDC-BA94-4C6F-82E6-308219F2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12"/>
            <a:ext cx="7315200" cy="566738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60"/>
            </a:lvl2pPr>
            <a:lvl3pPr marL="685800" indent="0">
              <a:buNone/>
              <a:defRPr sz="1800"/>
            </a:lvl3pPr>
            <a:lvl4pPr marL="1028700" indent="0">
              <a:buNone/>
              <a:defRPr sz="1560"/>
            </a:lvl4pPr>
            <a:lvl5pPr marL="1371600" indent="0">
              <a:buNone/>
              <a:defRPr sz="1560"/>
            </a:lvl5pPr>
            <a:lvl6pPr marL="1714500" indent="0">
              <a:buNone/>
              <a:defRPr sz="1560"/>
            </a:lvl6pPr>
            <a:lvl7pPr marL="2057400" indent="0">
              <a:buNone/>
              <a:defRPr sz="1560"/>
            </a:lvl7pPr>
            <a:lvl8pPr marL="2400300" indent="0">
              <a:buNone/>
              <a:defRPr sz="1560"/>
            </a:lvl8pPr>
            <a:lvl9pPr marL="2743200" indent="0">
              <a:buNone/>
              <a:defRPr sz="15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7"/>
            <a:ext cx="7315200" cy="8048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0541-27F4-4E94-B76E-047B6C54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942A-4F53-44D7-A836-CEA22265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BC98-EED4-4D52-B8FF-59E233FB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9CF-0398-4201-AFA9-CC56FC4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4DA3-D9A0-4BD4-9DFE-81F97A33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F4A0-E795-4C1A-92C7-E2E8DB41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C6DA-294C-4BA4-BB75-29CCC0C64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E552-3AF0-4256-98C1-F5FCD0FB4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2C991-EB6C-4475-8A1E-7BD19CA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A2C13-2EB2-46D9-83CB-9060E9AF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CD62-5729-454C-AC99-4176FC69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177-B6F0-4F10-A883-87E7D872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9E80-2400-4B75-822F-CE470B97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2619-CEA8-4864-814A-5898BF8A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6929-5291-44AE-9CD0-839000E69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3002-71AA-470F-A6B0-3408A801E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7E79-CF01-4480-B291-8F10E182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31EE-CAC1-4845-847C-EA8D47D3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BEDF7-3FF9-4E94-9AF8-03D020DA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7070-F7AB-4F54-AF7D-86958553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D7AF-BDA1-4140-8166-8E84B1D8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B7AB8-D3EF-4C3E-A0DB-78C4AC3A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0F25-9D6B-4D63-BB04-A936874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B22BF-86F2-40B1-BB0B-F1409771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F1D3C-20A8-4BC2-A274-489BD2A9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D06F-241C-4DB1-BC7D-77950291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5A7-C205-480E-9DE7-93EE2EE5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E7F4-3008-488C-82E3-87D06070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EC66-979E-4707-920F-9FFF34DD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02A1F-7EF5-40A5-8A86-CB92A6CA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3F75-7C33-427C-8BBA-E39BEAD6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EC4F-F55D-4CC0-AD89-8DE44AD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0F51-B64F-4E31-8A9E-7DD53B97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0FFA-A495-4459-BAC6-AEED97B9D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95D6-523F-409A-92F8-E7F1A990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0DB7-3439-4889-9615-45684547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260C-4A65-4CFE-B2E9-3FF74F51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DCBB8-F174-48E1-8D2C-0476A9C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C6401-0684-4D04-AB33-D89E8C0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FA01-88EA-432B-8EE8-D3274CCA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1F7A-EB3D-4A7B-AAC3-A1B3F6FEE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51D-3E2C-4526-B3DA-C1A47600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A18D-1BC1-45BB-9768-4C090D21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4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6" indent="-257176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8.tmp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853EA4-328E-4F4F-90A7-EA1722EF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5" b="7215"/>
          <a:stretch/>
        </p:blipFill>
        <p:spPr>
          <a:xfrm>
            <a:off x="3132161" y="1021"/>
            <a:ext cx="9059839" cy="6855958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950630" y="404098"/>
            <a:ext cx="7736116" cy="234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Results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YEAR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49A484F1-29B0-4BFD-BF4E-6D0E46123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2736" b="-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" y="75725"/>
            <a:ext cx="1016794" cy="6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5CCA0C-E88A-40EA-8D07-746ED902A903}"/>
              </a:ext>
            </a:extLst>
          </p:cNvPr>
          <p:cNvSpPr txBox="1"/>
          <p:nvPr/>
        </p:nvSpPr>
        <p:spPr>
          <a:xfrm>
            <a:off x="1523999" y="4251700"/>
            <a:ext cx="469099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2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770743" y="199572"/>
            <a:ext cx="9768113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 2021 – FINANCIAL SUMMARY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" y="232043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98950D-DEAD-45E0-9C30-E0A5180FF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90778"/>
              </p:ext>
            </p:extLst>
          </p:nvPr>
        </p:nvGraphicFramePr>
        <p:xfrm>
          <a:off x="127000" y="1179513"/>
          <a:ext cx="105791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Worksheet" r:id="rId5" imgW="7134237" imgH="3514679" progId="Excel.Sheet.12">
                  <p:embed/>
                </p:oleObj>
              </mc:Choice>
              <mc:Fallback>
                <p:oleObj name="Worksheet" r:id="rId5" imgW="7134237" imgH="3514679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498950D-DEAD-45E0-9C30-E0A5180FF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00" y="1179513"/>
                        <a:ext cx="10579100" cy="535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EC09AF-8FDD-405B-989F-3F8B234396B0}"/>
              </a:ext>
            </a:extLst>
          </p:cNvPr>
          <p:cNvSpPr txBox="1"/>
          <p:nvPr/>
        </p:nvSpPr>
        <p:spPr>
          <a:xfrm rot="5400000">
            <a:off x="11196866" y="1793283"/>
            <a:ext cx="8915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7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E457F-4DAC-4A5E-A3D1-237E45257C7D}"/>
              </a:ext>
            </a:extLst>
          </p:cNvPr>
          <p:cNvSpPr txBox="1"/>
          <p:nvPr/>
        </p:nvSpPr>
        <p:spPr>
          <a:xfrm>
            <a:off x="11149082" y="2543678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8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68807" y="248682"/>
            <a:ext cx="8022447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" y="243115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1415" y="1252026"/>
            <a:ext cx="7869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5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1895" y="2501795"/>
            <a:ext cx="173010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6" action="ppaction://hlinksldjump"/>
              </a:rPr>
              <a:t>Segmented Sales</a:t>
            </a:r>
            <a:endParaRPr lang="en-US" sz="144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5238C9-4923-4962-8291-1EF06E64D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02239"/>
              </p:ext>
            </p:extLst>
          </p:nvPr>
        </p:nvGraphicFramePr>
        <p:xfrm>
          <a:off x="1868488" y="1252538"/>
          <a:ext cx="7864475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7" imgW="4943395" imgH="4391234" progId="Excel.Sheet.12">
                  <p:embed/>
                </p:oleObj>
              </mc:Choice>
              <mc:Fallback>
                <p:oleObj name="Worksheet" r:id="rId7" imgW="4943395" imgH="439123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D5238C9-4923-4962-8291-1EF06E64D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8488" y="1252538"/>
                        <a:ext cx="7864475" cy="535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37813" y="252187"/>
            <a:ext cx="8413721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SEGMENTED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52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0588" y="1157264"/>
            <a:ext cx="8150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3DF1DA-A6F3-4748-851A-522BD669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836147"/>
              </p:ext>
            </p:extLst>
          </p:nvPr>
        </p:nvGraphicFramePr>
        <p:xfrm>
          <a:off x="6136974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6FE461-C73F-47CF-A1EE-777E230EE25C}"/>
              </a:ext>
            </a:extLst>
          </p:cNvPr>
          <p:cNvGraphicFramePr/>
          <p:nvPr/>
        </p:nvGraphicFramePr>
        <p:xfrm>
          <a:off x="1122832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61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03310" y="243115"/>
            <a:ext cx="936643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80" b="1" dirty="0">
                <a:solidFill>
                  <a:srgbClr val="0070C0"/>
                </a:solidFill>
              </a:rPr>
              <a:t>FY2021 TOTAL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" y="229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66665" y="1253580"/>
            <a:ext cx="8858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827" y="6227099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Sales Variance Analysis  – Total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http://oecusa.com/wp-content/uploads/2011/10/hand_link_ic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8451" y="6277860"/>
            <a:ext cx="364716" cy="2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2C0F2A-E27C-4865-B0AF-59E5C8001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39975"/>
              </p:ext>
            </p:extLst>
          </p:nvPr>
        </p:nvGraphicFramePr>
        <p:xfrm>
          <a:off x="392942" y="1927274"/>
          <a:ext cx="10776806" cy="2954212"/>
        </p:xfrm>
        <a:graphic>
          <a:graphicData uri="http://schemas.openxmlformats.org/drawingml/2006/table">
            <a:tbl>
              <a:tblPr/>
              <a:tblGrid>
                <a:gridCol w="2624932">
                  <a:extLst>
                    <a:ext uri="{9D8B030D-6E8A-4147-A177-3AD203B41FA5}">
                      <a16:colId xmlns:a16="http://schemas.microsoft.com/office/drawing/2014/main" val="3609720279"/>
                    </a:ext>
                  </a:extLst>
                </a:gridCol>
                <a:gridCol w="2078072">
                  <a:extLst>
                    <a:ext uri="{9D8B030D-6E8A-4147-A177-3AD203B41FA5}">
                      <a16:colId xmlns:a16="http://schemas.microsoft.com/office/drawing/2014/main" val="1443208482"/>
                    </a:ext>
                  </a:extLst>
                </a:gridCol>
                <a:gridCol w="2078072">
                  <a:extLst>
                    <a:ext uri="{9D8B030D-6E8A-4147-A177-3AD203B41FA5}">
                      <a16:colId xmlns:a16="http://schemas.microsoft.com/office/drawing/2014/main" val="3749605374"/>
                    </a:ext>
                  </a:extLst>
                </a:gridCol>
                <a:gridCol w="1983282">
                  <a:extLst>
                    <a:ext uri="{9D8B030D-6E8A-4147-A177-3AD203B41FA5}">
                      <a16:colId xmlns:a16="http://schemas.microsoft.com/office/drawing/2014/main" val="2248777424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3716586584"/>
                    </a:ext>
                  </a:extLst>
                </a:gridCol>
              </a:tblGrid>
              <a:tr h="37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Column1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- 2021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- 2020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Column2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32914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381280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418823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73,870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16771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42307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71460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45852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160,079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76,782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83,297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7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74155" y="249786"/>
            <a:ext cx="9603555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MOTORCYCLE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75983123"/>
                  </p:ext>
                </p:extLst>
              </p:nvPr>
            </p:nvGraphicFramePr>
            <p:xfrm>
              <a:off x="1167064" y="2057399"/>
              <a:ext cx="9889958" cy="46441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7064" y="2057399"/>
                <a:ext cx="9889958" cy="4644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129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Asim Nawaz Malik</dc:creator>
  <cp:lastModifiedBy>Muhammad Naveed Iqbal</cp:lastModifiedBy>
  <cp:revision>247</cp:revision>
  <cp:lastPrinted>2022-03-17T08:27:13Z</cp:lastPrinted>
  <dcterms:created xsi:type="dcterms:W3CDTF">2019-10-18T06:03:18Z</dcterms:created>
  <dcterms:modified xsi:type="dcterms:W3CDTF">2022-05-25T05:47:04Z</dcterms:modified>
</cp:coreProperties>
</file>